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8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2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3"/>
  </p:sldMasterIdLst>
  <p:notesMasterIdLst>
    <p:notesMasterId r:id="rId16"/>
  </p:notesMasterIdLst>
  <p:handoutMasterIdLst>
    <p:handoutMasterId r:id="rId17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3" r:id="rId10"/>
    <p:sldId id="265" r:id="rId11"/>
    <p:sldId id="268" r:id="rId12"/>
    <p:sldId id="266" r:id="rId13"/>
    <p:sldId id="269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35"/>
    <p:restoredTop sz="94603"/>
  </p:normalViewPr>
  <p:slideViewPr>
    <p:cSldViewPr>
      <p:cViewPr varScale="1">
        <p:scale>
          <a:sx n="109" d="100"/>
          <a:sy n="109" d="100"/>
        </p:scale>
        <p:origin x="26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6858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ctr"/>
            <a:r>
              <a:rPr lang="en-US" sz="1000" i="1">
                <a:solidFill>
                  <a:srgbClr val="000000"/>
                </a:solidFill>
                <a:latin typeface="Times New Roman"/>
              </a:rPr>
              <a:t> </a:t>
            </a:r>
            <a:r>
              <a:rPr lang="en-US" sz="1000" b="1">
                <a:solidFill>
                  <a:srgbClr val="000000"/>
                </a:solidFill>
                <a:latin typeface="Times New Roman"/>
              </a:rPr>
              <a:t>INTERNAL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2B558-316D-45C5-ACC2-53B1F452AE4E}" type="datetimeFigureOut">
              <a:rPr lang="en-US" smtClean="0"/>
              <a:t>7/18/20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>
          <a:xfrm>
            <a:off x="0" y="8685213"/>
            <a:ext cx="6858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ctr"/>
            <a:r>
              <a:rPr lang="en-US" sz="1000" b="1" i="1">
                <a:solidFill>
                  <a:srgbClr val="000000"/>
                </a:solidFill>
                <a:latin typeface="Times New Roman"/>
              </a:rPr>
              <a:t> </a:t>
            </a:r>
            <a:r>
              <a:rPr lang="en-US" sz="1000" b="1">
                <a:solidFill>
                  <a:srgbClr val="000000"/>
                </a:solidFill>
                <a:latin typeface="Times New Roman"/>
              </a:rPr>
              <a:t>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A729D-0016-46CF-A20F-711E065FB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81994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6858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ctr">
              <a:defRPr lang="en-US" sz="1000" b="0" i="1" u="none">
                <a:solidFill>
                  <a:srgbClr val="000000"/>
                </a:solidFill>
                <a:latin typeface="Times New Roman"/>
              </a:defRPr>
            </a:lvl1pPr>
          </a:lstStyle>
          <a:p>
            <a:r>
              <a:rPr lang="en-US"/>
              <a:t> </a:t>
            </a:r>
            <a:r>
              <a:rPr lang="en-US" b="1" i="0"/>
              <a:t>INTERNAL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00A6B-6F3F-44F9-966C-75278A47756E}" type="datetimeFigureOut">
              <a:rPr lang="en-US" smtClean="0"/>
              <a:t>7/18/20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3"/>
            </p:custDataLst>
          </p:nvPr>
        </p:nvSpPr>
        <p:spPr>
          <a:xfrm>
            <a:off x="0" y="8685213"/>
            <a:ext cx="6858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en-US" sz="1000" b="1" i="1" u="none">
                <a:solidFill>
                  <a:srgbClr val="000000"/>
                </a:solidFill>
                <a:latin typeface="Times New Roman"/>
              </a:defRPr>
            </a:lvl1pPr>
          </a:lstStyle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39CE7-A0A9-48A5-99FE-281A2F8B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7919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b="1" i="0"/>
              <a:t>INTERNAL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CE7-A0A9-48A5-99FE-281A2F8BF8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01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b="1" i="0"/>
              <a:t>INTERNAL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CE7-A0A9-48A5-99FE-281A2F8BF8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65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b="1" i="0"/>
              <a:t>INTERNAL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CE7-A0A9-48A5-99FE-281A2F8BF8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9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b="1" i="0"/>
              <a:t>INTERNAL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CE7-A0A9-48A5-99FE-281A2F8BF8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8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b="1" i="0"/>
              <a:t>INTERNAL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CE7-A0A9-48A5-99FE-281A2F8BF8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9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b="1" i="0"/>
              <a:t>INTERNAL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CE7-A0A9-48A5-99FE-281A2F8BF8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03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b="1" i="0"/>
              <a:t>INTERNAL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CE7-A0A9-48A5-99FE-281A2F8BF8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46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b="1" i="0"/>
              <a:t>INTERNAL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CE7-A0A9-48A5-99FE-281A2F8BF8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4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b="1" i="0"/>
              <a:t>INTERNAL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CE7-A0A9-48A5-99FE-281A2F8BF8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4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b="1" i="0"/>
              <a:t>INTERNAL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CE7-A0A9-48A5-99FE-281A2F8BF8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46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b="1" i="0"/>
              <a:t>INTERNAL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CE7-A0A9-48A5-99FE-281A2F8BF8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49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b="1" i="0"/>
              <a:t>INTERNAL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39CE7-A0A9-48A5-99FE-281A2F8BF8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2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49E9CDCF-F052-47BA-9A98-D2FDEEC9141D}" type="datetimeFigureOut">
              <a:rPr lang="en-US" smtClean="0"/>
              <a:t>7/18/20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5650704"/>
            <a:ext cx="9144000" cy="365125"/>
          </a:xfrm>
        </p:spPr>
        <p:txBody>
          <a:bodyPr tIns="0" bIns="0" anchor="b"/>
          <a:lstStyle>
            <a:lvl1pPr algn="ctr">
              <a:defRPr lang="en-US" sz="1000" b="1" i="1" u="none">
                <a:solidFill>
                  <a:srgbClr val="000000"/>
                </a:solidFill>
                <a:latin typeface="Times New Roman"/>
              </a:defRPr>
            </a:lvl1pPr>
          </a:lstStyle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EDCDE4A7-B861-4431-8C56-C02A77F9B5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9CDCF-F052-47BA-9A98-D2FDEEC9141D}" type="datetimeFigureOut">
              <a:rPr lang="en-US" smtClean="0"/>
              <a:t>7/18/20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E4A7-B861-4431-8C56-C02A77F9B5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9CDCF-F052-47BA-9A98-D2FDEEC9141D}" type="datetimeFigureOut">
              <a:rPr lang="en-US" smtClean="0"/>
              <a:t>7/18/20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E4A7-B861-4431-8C56-C02A77F9B5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49E9CDCF-F052-47BA-9A98-D2FDEEC9141D}" type="datetimeFigureOut">
              <a:rPr lang="en-US" smtClean="0"/>
              <a:t>7/18/20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480969"/>
            <a:ext cx="9144000" cy="300831"/>
          </a:xfrm>
        </p:spPr>
        <p:txBody>
          <a:bodyPr/>
          <a:lstStyle>
            <a:lvl1pPr algn="ctr">
              <a:defRPr lang="en-US" sz="1000" b="1" i="1" u="none">
                <a:solidFill>
                  <a:srgbClr val="000000"/>
                </a:solidFill>
                <a:latin typeface="Times New Roman"/>
              </a:defRPr>
            </a:lvl1pPr>
          </a:lstStyle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E4A7-B861-4431-8C56-C02A77F9B5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49E9CDCF-F052-47BA-9A98-D2FDEEC9141D}" type="datetimeFigureOut">
              <a:rPr lang="en-US" smtClean="0"/>
              <a:t>7/18/20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EDCDE4A7-B861-4431-8C56-C02A77F9B52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49E9CDCF-F052-47BA-9A98-D2FDEEC9141D}" type="datetimeFigureOut">
              <a:rPr lang="en-US" smtClean="0"/>
              <a:t>7/18/20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EDCDE4A7-B861-4431-8C56-C02A77F9B5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49E9CDCF-F052-47BA-9A98-D2FDEEC9141D}" type="datetimeFigureOut">
              <a:rPr lang="en-US" smtClean="0"/>
              <a:t>7/18/20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EDCDE4A7-B861-4431-8C56-C02A77F9B52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9CDCF-F052-47BA-9A98-D2FDEEC9141D}" type="datetimeFigureOut">
              <a:rPr lang="en-US" smtClean="0"/>
              <a:t>7/18/20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DE4A7-B861-4431-8C56-C02A77F9B5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49E9CDCF-F052-47BA-9A98-D2FDEEC9141D}" type="datetimeFigureOut">
              <a:rPr lang="en-US" smtClean="0"/>
              <a:t>7/18/20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EDCDE4A7-B861-4431-8C56-C02A77F9B5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49E9CDCF-F052-47BA-9A98-D2FDEEC9141D}" type="datetimeFigureOut">
              <a:rPr lang="en-US" smtClean="0"/>
              <a:t>7/18/20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EDCDE4A7-B861-4431-8C56-C02A77F9B52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49E9CDCF-F052-47BA-9A98-D2FDEEC9141D}" type="datetimeFigureOut">
              <a:rPr lang="en-US" smtClean="0"/>
              <a:t>7/18/20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EDCDE4A7-B861-4431-8C56-C02A77F9B52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49E9CDCF-F052-47BA-9A98-D2FDEEC9141D}" type="datetimeFigureOut">
              <a:rPr lang="en-US" smtClean="0"/>
              <a:t>7/18/20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EDCDE4A7-B861-4431-8C56-C02A77F9B52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1"/>
            <a:ext cx="8001000" cy="2609850"/>
          </a:xfrm>
        </p:spPr>
        <p:txBody>
          <a:bodyPr>
            <a:normAutofit/>
          </a:bodyPr>
          <a:lstStyle/>
          <a:p>
            <a:r>
              <a:rPr lang="en-US" b="1" dirty="0"/>
              <a:t>Opening Turkish Restaurant in Bucharest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8382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July 2020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0489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7696200" cy="3374992"/>
          </a:xfrm>
        </p:spPr>
        <p:txBody>
          <a:bodyPr>
            <a:noAutofit/>
          </a:bodyPr>
          <a:lstStyle/>
          <a:p>
            <a:r>
              <a:rPr lang="en-GB" sz="1800" dirty="0"/>
              <a:t>As there are no Turkish restaurants in all the </a:t>
            </a:r>
            <a:r>
              <a:rPr lang="en-GB" sz="1800" dirty="0" err="1"/>
              <a:t>neighborhoods</a:t>
            </a:r>
            <a:r>
              <a:rPr lang="en-GB" sz="1800" dirty="0"/>
              <a:t> explored, all </a:t>
            </a:r>
            <a:r>
              <a:rPr lang="en-GB" sz="1800" dirty="0" err="1"/>
              <a:t>neighborhoods</a:t>
            </a:r>
            <a:r>
              <a:rPr lang="en-GB" sz="1800" dirty="0"/>
              <a:t> are potential options. </a:t>
            </a:r>
          </a:p>
          <a:p>
            <a:r>
              <a:rPr lang="en-GB" sz="1800" dirty="0"/>
              <a:t>However taking into account the other factors outlined in the Results sections such as the predominance of restaurants in certain </a:t>
            </a:r>
            <a:r>
              <a:rPr lang="en-GB" sz="1800" dirty="0" err="1"/>
              <a:t>neighborhoods</a:t>
            </a:r>
            <a:r>
              <a:rPr lang="en-GB" sz="1800" dirty="0"/>
              <a:t>, the high number of restaurants close to the centre, the below 4 </a:t>
            </a:r>
            <a:r>
              <a:rPr lang="en-GB" sz="1800" dirty="0" err="1"/>
              <a:t>neighborhoods</a:t>
            </a:r>
            <a:r>
              <a:rPr lang="en-GB" sz="1800" dirty="0"/>
              <a:t> are where I would suggest a Turkish restaurant be opened in Bucharest.</a:t>
            </a:r>
          </a:p>
          <a:p>
            <a:pPr lvl="0"/>
            <a:r>
              <a:rPr lang="en-GB" sz="1800" dirty="0" err="1"/>
              <a:t>Neighborhood</a:t>
            </a:r>
            <a:r>
              <a:rPr lang="en-GB" sz="1800" dirty="0"/>
              <a:t> : </a:t>
            </a:r>
            <a:r>
              <a:rPr lang="en-GB" sz="1800" dirty="0" err="1"/>
              <a:t>Regie</a:t>
            </a:r>
            <a:r>
              <a:rPr lang="en-GB" sz="1800" dirty="0"/>
              <a:t> , Cluster 0, Sector 6 , Population : 367760</a:t>
            </a:r>
          </a:p>
          <a:p>
            <a:pPr lvl="1"/>
            <a:r>
              <a:rPr lang="en-GB" sz="1600" dirty="0"/>
              <a:t>I chose </a:t>
            </a:r>
            <a:r>
              <a:rPr lang="en-GB" sz="1600" dirty="0" err="1"/>
              <a:t>Regie</a:t>
            </a:r>
            <a:r>
              <a:rPr lang="en-GB" sz="1600" dirty="0"/>
              <a:t> , since west part of Bucharest has not Turkish restaurant and </a:t>
            </a:r>
            <a:r>
              <a:rPr lang="en-GB" sz="1600" dirty="0" err="1"/>
              <a:t>Regie</a:t>
            </a:r>
            <a:r>
              <a:rPr lang="en-GB" sz="1600" dirty="0"/>
              <a:t> is close to </a:t>
            </a:r>
            <a:r>
              <a:rPr lang="en-GB" sz="1600" dirty="0" err="1"/>
              <a:t>center</a:t>
            </a:r>
            <a:r>
              <a:rPr lang="en-GB" sz="1600" dirty="0"/>
              <a:t> . </a:t>
            </a:r>
            <a:r>
              <a:rPr lang="en-GB" sz="1600" dirty="0" err="1"/>
              <a:t>Regie</a:t>
            </a:r>
            <a:r>
              <a:rPr lang="en-GB" sz="1600" dirty="0"/>
              <a:t> is red cluster which is same with the other 2 red markers having Turk restaurant. Red clusters populations may like Turkish food.</a:t>
            </a:r>
          </a:p>
          <a:p>
            <a:pPr lvl="0"/>
            <a:r>
              <a:rPr lang="en-GB" sz="1800" dirty="0" err="1"/>
              <a:t>Neighborhood</a:t>
            </a:r>
            <a:r>
              <a:rPr lang="en-GB" sz="1800" dirty="0"/>
              <a:t> : </a:t>
            </a:r>
            <a:r>
              <a:rPr lang="en-GB" sz="1800" dirty="0" err="1"/>
              <a:t>Bucureștii</a:t>
            </a:r>
            <a:r>
              <a:rPr lang="en-GB" sz="1800" dirty="0"/>
              <a:t> </a:t>
            </a:r>
            <a:r>
              <a:rPr lang="en-GB" sz="1800" dirty="0" err="1"/>
              <a:t>Noi</a:t>
            </a:r>
            <a:r>
              <a:rPr lang="en-GB" sz="1800" dirty="0"/>
              <a:t> , Cluster 2, Sector 1 , Population : 225453</a:t>
            </a:r>
          </a:p>
          <a:p>
            <a:pPr lvl="1"/>
            <a:r>
              <a:rPr lang="en-GB" sz="1600" dirty="0"/>
              <a:t>I chose Bucharest-</a:t>
            </a:r>
            <a:r>
              <a:rPr lang="en-GB" sz="1600" dirty="0" err="1"/>
              <a:t>noi</a:t>
            </a:r>
            <a:r>
              <a:rPr lang="en-GB" sz="1600" dirty="0"/>
              <a:t> , since there is no Turkish restaurant here and because it is after 6 km distance to the centre where there are not too many restaurants. One restaurant will be good for this area.</a:t>
            </a:r>
          </a:p>
          <a:p>
            <a:pPr marL="64008" indent="0">
              <a:buNone/>
            </a:pPr>
            <a:endParaRPr lang="en-US" sz="16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627082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7696200" cy="3374992"/>
          </a:xfrm>
        </p:spPr>
        <p:txBody>
          <a:bodyPr>
            <a:noAutofit/>
          </a:bodyPr>
          <a:lstStyle/>
          <a:p>
            <a:pPr lvl="0"/>
            <a:r>
              <a:rPr lang="en-GB" sz="1800" dirty="0" err="1"/>
              <a:t>Neighborhood</a:t>
            </a:r>
            <a:r>
              <a:rPr lang="en-GB" sz="1800" dirty="0"/>
              <a:t> : </a:t>
            </a:r>
            <a:r>
              <a:rPr lang="en-GB" sz="1800" dirty="0" err="1"/>
              <a:t>Crângași</a:t>
            </a:r>
            <a:r>
              <a:rPr lang="en-GB" sz="1800" dirty="0"/>
              <a:t> , Cluster 2, Sector 6 , Population : 367760</a:t>
            </a:r>
          </a:p>
          <a:p>
            <a:pPr lvl="1"/>
            <a:r>
              <a:rPr lang="en-GB" sz="1600" dirty="0"/>
              <a:t>I chose </a:t>
            </a:r>
            <a:r>
              <a:rPr lang="en-GB" sz="1600" dirty="0" err="1"/>
              <a:t>Crangasi</a:t>
            </a:r>
            <a:r>
              <a:rPr lang="en-GB" sz="1600" dirty="0"/>
              <a:t> , since </a:t>
            </a:r>
            <a:r>
              <a:rPr lang="en-GB" sz="1600" dirty="0" err="1"/>
              <a:t>Crangasi</a:t>
            </a:r>
            <a:r>
              <a:rPr lang="en-GB" sz="1600" dirty="0"/>
              <a:t> is in the West part of Bucharest and from the bar chart we can see that this </a:t>
            </a:r>
            <a:r>
              <a:rPr lang="en-GB" sz="1600" dirty="0" err="1"/>
              <a:t>neighborhood</a:t>
            </a:r>
            <a:r>
              <a:rPr lang="en-GB" sz="1600" dirty="0"/>
              <a:t> does not have a lot of restaurants. Also this </a:t>
            </a:r>
            <a:r>
              <a:rPr lang="en-GB" sz="1600" dirty="0" err="1"/>
              <a:t>neighborhood</a:t>
            </a:r>
            <a:r>
              <a:rPr lang="en-GB" sz="1600" dirty="0"/>
              <a:t> is in Sector 6 and this sector has biggest population which will be </a:t>
            </a:r>
            <a:r>
              <a:rPr lang="en-GB" sz="1600" dirty="0" err="1"/>
              <a:t>ahandle</a:t>
            </a:r>
            <a:r>
              <a:rPr lang="en-GB" sz="1600" dirty="0"/>
              <a:t> one more restaurant</a:t>
            </a:r>
          </a:p>
          <a:p>
            <a:pPr lvl="0"/>
            <a:r>
              <a:rPr lang="en-GB" sz="1800" dirty="0" err="1"/>
              <a:t>Neighborhood</a:t>
            </a:r>
            <a:r>
              <a:rPr lang="en-GB" sz="1800" dirty="0"/>
              <a:t> : </a:t>
            </a:r>
            <a:r>
              <a:rPr lang="en-GB" sz="1800" dirty="0" err="1"/>
              <a:t>Tineretului</a:t>
            </a:r>
            <a:r>
              <a:rPr lang="en-GB" sz="1800" dirty="0"/>
              <a:t> , Cluster 2, Sector 4 , Population : 287828</a:t>
            </a:r>
          </a:p>
          <a:p>
            <a:pPr lvl="1"/>
            <a:r>
              <a:rPr lang="en-GB" sz="1600" dirty="0"/>
              <a:t>I chose </a:t>
            </a:r>
            <a:r>
              <a:rPr lang="en-GB" sz="1600" dirty="0" err="1"/>
              <a:t>Tineretului</a:t>
            </a:r>
            <a:r>
              <a:rPr lang="en-GB" sz="1600" dirty="0"/>
              <a:t> , since </a:t>
            </a:r>
            <a:r>
              <a:rPr lang="en-GB" sz="1600" dirty="0" err="1"/>
              <a:t>Tineretului</a:t>
            </a:r>
            <a:r>
              <a:rPr lang="en-GB" sz="1600" dirty="0"/>
              <a:t> has not Turkish restaurant and from bar chart we can see that this </a:t>
            </a:r>
            <a:r>
              <a:rPr lang="en-GB" sz="1600" dirty="0" err="1"/>
              <a:t>neighborhood</a:t>
            </a:r>
            <a:r>
              <a:rPr lang="en-GB" sz="1600" dirty="0"/>
              <a:t> has not too much restaurant.</a:t>
            </a:r>
          </a:p>
          <a:p>
            <a:pPr marL="64008" indent="0">
              <a:buNone/>
            </a:pPr>
            <a:endParaRPr lang="en-US" sz="16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8786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/>
              </a:rPr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4648200" cy="4365592"/>
          </a:xfrm>
        </p:spPr>
        <p:txBody>
          <a:bodyPr>
            <a:normAutofit/>
          </a:bodyPr>
          <a:lstStyle/>
          <a:p>
            <a:r>
              <a:rPr lang="en-GB" sz="2000" dirty="0"/>
              <a:t>Using the data sources and methodologies outlined earlier, I was able to arrive at 4 possible </a:t>
            </a:r>
            <a:r>
              <a:rPr lang="en-GB" sz="2000" dirty="0" err="1"/>
              <a:t>neighborhoods</a:t>
            </a:r>
            <a:r>
              <a:rPr lang="en-GB" sz="2000" dirty="0"/>
              <a:t> in Bucharest where a Turkish restaurant can be opened.</a:t>
            </a:r>
          </a:p>
          <a:p>
            <a:pPr lvl="1"/>
            <a:r>
              <a:rPr lang="en-GB" sz="1800" dirty="0" err="1"/>
              <a:t>Regie</a:t>
            </a:r>
            <a:endParaRPr lang="en-GB" sz="1800" dirty="0"/>
          </a:p>
          <a:p>
            <a:pPr lvl="1"/>
            <a:r>
              <a:rPr lang="en-GB" sz="1800" dirty="0" err="1"/>
              <a:t>Bucureștii</a:t>
            </a:r>
            <a:r>
              <a:rPr lang="en-GB" sz="1800" dirty="0"/>
              <a:t> </a:t>
            </a:r>
            <a:r>
              <a:rPr lang="en-GB" sz="1800" dirty="0" err="1"/>
              <a:t>Noi</a:t>
            </a:r>
            <a:endParaRPr lang="en-GB" sz="1800" dirty="0"/>
          </a:p>
          <a:p>
            <a:pPr lvl="1"/>
            <a:r>
              <a:rPr lang="en-GB" sz="1800" dirty="0" err="1"/>
              <a:t>Crângași</a:t>
            </a:r>
            <a:endParaRPr lang="en-GB" sz="1800" dirty="0"/>
          </a:p>
          <a:p>
            <a:pPr lvl="1"/>
            <a:r>
              <a:rPr lang="en-GB" sz="1800" dirty="0" err="1"/>
              <a:t>Tineretului</a:t>
            </a:r>
            <a:endParaRPr lang="en-GB" sz="18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6564746"/>
            <a:ext cx="8001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05000"/>
            <a:ext cx="3818105" cy="362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31191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5638800" cy="1399032"/>
          </a:xfrm>
        </p:spPr>
        <p:txBody>
          <a:bodyPr/>
          <a:lstStyle/>
          <a:p>
            <a:pPr algn="ctr"/>
            <a:r>
              <a:rPr lang="en-US" dirty="0"/>
              <a:t>Business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5638800" cy="482279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Bucharest is the capital and biggest city of Romania, as well as its cultural, industrial, and financial center having 1.883.425(2018) population.</a:t>
            </a:r>
          </a:p>
          <a:p>
            <a:pPr marL="64008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Opening a new Turkish restaurant in Bucharest may be profitable for a restaurant owner.  Our problem is Where to open a Turkish restaurant in Bucharest?</a:t>
            </a:r>
          </a:p>
          <a:p>
            <a:pPr marL="64008" indent="0">
              <a:buNone/>
            </a:pP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304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79677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I get the sector data of Bucharest from Wikipedia</a:t>
            </a:r>
          </a:p>
          <a:p>
            <a:endParaRPr lang="en-US" dirty="0"/>
          </a:p>
          <a:p>
            <a:r>
              <a:rPr lang="en-US" dirty="0"/>
              <a:t>I get the neighborhood data of Bucharest from Wikipedia</a:t>
            </a:r>
          </a:p>
          <a:p>
            <a:pPr marL="64008" lvl="0" indent="0">
              <a:buNone/>
            </a:pPr>
            <a:endParaRPr lang="en-US" dirty="0"/>
          </a:p>
          <a:p>
            <a:pPr lvl="0"/>
            <a:r>
              <a:rPr lang="en-US" dirty="0"/>
              <a:t>I use python geocoder library to get geographical coordinates of neighborhoods</a:t>
            </a:r>
          </a:p>
          <a:p>
            <a:pPr marL="64008" lvl="0" indent="0">
              <a:buNone/>
            </a:pPr>
            <a:endParaRPr lang="en-US" dirty="0"/>
          </a:p>
          <a:p>
            <a:pPr lvl="0"/>
            <a:r>
              <a:rPr lang="en-US" dirty="0"/>
              <a:t>I use </a:t>
            </a:r>
            <a:r>
              <a:rPr lang="en-US" b="1" dirty="0"/>
              <a:t>Foursquare API</a:t>
            </a:r>
            <a:r>
              <a:rPr lang="en-US" dirty="0"/>
              <a:t> </a:t>
            </a:r>
            <a:r>
              <a:rPr lang="en-US" b="1" dirty="0"/>
              <a:t>venues explore</a:t>
            </a:r>
            <a:r>
              <a:rPr lang="en-US" dirty="0"/>
              <a:t> method to get the venues of given neighborhoods of Bucharest.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 use </a:t>
            </a:r>
            <a:r>
              <a:rPr lang="en-US" b="1" dirty="0"/>
              <a:t>Foursquare API venues method </a:t>
            </a:r>
            <a:r>
              <a:rPr lang="en-US" dirty="0"/>
              <a:t>to get ranks and likes of restaurants by given venue id.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217617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1469992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sz="2800" dirty="0"/>
              <a:t>I took neighborhood from Wikipedia and put blue dots on Bucharest map to see centers of neighborhoods. There are </a:t>
            </a:r>
            <a:r>
              <a:rPr lang="en-US" sz="2800" b="1" dirty="0"/>
              <a:t>40</a:t>
            </a:r>
            <a:r>
              <a:rPr lang="en-US" sz="2800" dirty="0"/>
              <a:t> neighborhoods in Bucharest </a:t>
            </a:r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034473" y="3352801"/>
            <a:ext cx="3537528" cy="32004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6564746"/>
            <a:ext cx="8001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86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sz="2800" dirty="0"/>
              <a:t>By using Foursquare API I got venues </a:t>
            </a:r>
            <a:r>
              <a:rPr lang="en-US" sz="2800" b="1" dirty="0"/>
              <a:t>1 km</a:t>
            </a:r>
            <a:r>
              <a:rPr lang="en-US" sz="2800" dirty="0"/>
              <a:t> around center of each neighborhood with limit </a:t>
            </a:r>
            <a:r>
              <a:rPr lang="en-US" sz="2800" b="1" dirty="0"/>
              <a:t>100 venue</a:t>
            </a:r>
            <a:r>
              <a:rPr lang="en-US" sz="2800" dirty="0"/>
              <a:t>. I merged data with Neighborhood data. </a:t>
            </a:r>
          </a:p>
          <a:p>
            <a:pPr lvl="0"/>
            <a:endParaRPr lang="en-US" sz="2800" dirty="0"/>
          </a:p>
          <a:p>
            <a:r>
              <a:rPr lang="en-US" sz="2800" dirty="0"/>
              <a:t>I filtered All restaurants and Turkish restaurant. We can see from the histogram of restaurants that no neighborhood in Bucharest has a Turkish restaurant</a:t>
            </a:r>
          </a:p>
          <a:p>
            <a:pPr lvl="0"/>
            <a:endParaRPr lang="en-US" sz="2800" dirty="0"/>
          </a:p>
          <a:p>
            <a:pPr lvl="0"/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149" y="6553200"/>
            <a:ext cx="6381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pic>
        <p:nvPicPr>
          <p:cNvPr id="8" name="Picture 7" descr="A close up of a measure&#10;&#10;Description automatically generated">
            <a:extLst>
              <a:ext uri="{FF2B5EF4-FFF2-40B4-BE49-F238E27FC236}">
                <a16:creationId xmlns:a16="http://schemas.microsoft.com/office/drawing/2014/main" id="{ECAE15BE-651F-5A4F-8BE9-322AF532739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43000" y="3722370"/>
            <a:ext cx="7010400" cy="271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0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>
            <a:normAutofit/>
          </a:bodyPr>
          <a:lstStyle/>
          <a:p>
            <a:r>
              <a:rPr lang="en-US" sz="2000" dirty="0"/>
              <a:t>I superimposed restaurants with </a:t>
            </a:r>
            <a:r>
              <a:rPr lang="en-US" sz="2000" b="1" dirty="0"/>
              <a:t>purple</a:t>
            </a:r>
            <a:r>
              <a:rPr lang="en-US" sz="2000" dirty="0"/>
              <a:t> markers and restaurants with ratings less than 7 with </a:t>
            </a:r>
            <a:r>
              <a:rPr lang="en-US" sz="2000" b="1" dirty="0"/>
              <a:t>blue</a:t>
            </a:r>
            <a:r>
              <a:rPr lang="en-US" sz="2000" dirty="0"/>
              <a:t> markers </a:t>
            </a:r>
            <a:endParaRPr lang="en-US" sz="2800" dirty="0"/>
          </a:p>
          <a:p>
            <a:pPr lvl="0"/>
            <a:endParaRPr 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566352"/>
            <a:ext cx="7524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F4A88D-314C-AD4D-AB43-A31483F3C4E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00200" y="2473376"/>
            <a:ext cx="5410200" cy="377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48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Methodology -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1600200"/>
          </a:xfrm>
        </p:spPr>
        <p:txBody>
          <a:bodyPr>
            <a:normAutofit lnSpcReduction="10000"/>
          </a:bodyPr>
          <a:lstStyle/>
          <a:p>
            <a:pPr lvl="0"/>
            <a:r>
              <a:rPr lang="en-US" sz="2000" dirty="0"/>
              <a:t>I used Agglomerative Clustering to cluster neighborhoods according to count of venue categories in each neighborhood. According to the below graph, I decided to separate our neighborhoods into 6 clusters (cut at distance of 20, horizontal black line).</a:t>
            </a:r>
          </a:p>
          <a:p>
            <a:pPr lvl="0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52944"/>
            <a:ext cx="5562599" cy="329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10590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Agglomerative Clustering  gives me 6 clusters: </a:t>
            </a:r>
          </a:p>
          <a:p>
            <a:pPr lvl="1"/>
            <a:r>
              <a:rPr lang="en-US" sz="2200" dirty="0"/>
              <a:t>Cluster 0 ( Red ) </a:t>
            </a:r>
          </a:p>
          <a:p>
            <a:pPr lvl="1"/>
            <a:r>
              <a:rPr lang="en-US" sz="2200" dirty="0"/>
              <a:t>Cluster 1 ( Purple) </a:t>
            </a:r>
          </a:p>
          <a:p>
            <a:pPr lvl="1"/>
            <a:r>
              <a:rPr lang="en-US" sz="2200" dirty="0"/>
              <a:t>Cluster 2 (Blue) </a:t>
            </a:r>
          </a:p>
          <a:p>
            <a:pPr lvl="1"/>
            <a:r>
              <a:rPr lang="en-US" sz="2200" dirty="0"/>
              <a:t>Cluster 3 (Cyan) </a:t>
            </a:r>
          </a:p>
          <a:p>
            <a:pPr lvl="1"/>
            <a:r>
              <a:rPr lang="en-US" sz="2200" dirty="0"/>
              <a:t>Cluster 4 (Green) </a:t>
            </a:r>
          </a:p>
          <a:p>
            <a:pPr lvl="1"/>
            <a:r>
              <a:rPr lang="en-US" sz="2200" dirty="0"/>
              <a:t>Cluster 5 (Orange)</a:t>
            </a:r>
          </a:p>
        </p:txBody>
      </p:sp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4495800"/>
            <a:ext cx="2589530" cy="222631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1E05B4-018B-9C40-87AF-440113C5B9D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05642" y="2743200"/>
            <a:ext cx="4091086" cy="291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6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757"/>
            <a:ext cx="8305800" cy="5105400"/>
          </a:xfrm>
        </p:spPr>
        <p:txBody>
          <a:bodyPr>
            <a:normAutofit fontScale="32500" lnSpcReduction="20000"/>
          </a:bodyPr>
          <a:lstStyle/>
          <a:p>
            <a:r>
              <a:rPr lang="en-GB" sz="5500" dirty="0"/>
              <a:t>Turkish restaurant counts in Bucharest is 0.00%</a:t>
            </a:r>
          </a:p>
          <a:p>
            <a:pPr lvl="1"/>
            <a:r>
              <a:rPr lang="en-GB" sz="4300" dirty="0"/>
              <a:t>Total number of restaurants: 20</a:t>
            </a:r>
          </a:p>
          <a:p>
            <a:pPr lvl="1"/>
            <a:r>
              <a:rPr lang="en-GB" sz="4300" dirty="0"/>
              <a:t>Total number of Turkish restaurants: 0</a:t>
            </a:r>
          </a:p>
          <a:p>
            <a:endParaRPr lang="en-GB" sz="3200" dirty="0"/>
          </a:p>
          <a:p>
            <a:r>
              <a:rPr lang="en-GB" sz="5500" dirty="0"/>
              <a:t>From the bar chart, we can see</a:t>
            </a:r>
          </a:p>
          <a:p>
            <a:pPr lvl="1"/>
            <a:r>
              <a:rPr lang="en-GB" sz="3900" dirty="0" err="1"/>
              <a:t>Vitan</a:t>
            </a:r>
            <a:r>
              <a:rPr lang="en-GB" sz="3900" dirty="0"/>
              <a:t> is the </a:t>
            </a:r>
            <a:r>
              <a:rPr lang="en-GB" sz="3900" dirty="0" err="1"/>
              <a:t>neighborhood</a:t>
            </a:r>
            <a:r>
              <a:rPr lang="en-GB" sz="3900" dirty="0"/>
              <a:t> having most restaurants</a:t>
            </a:r>
          </a:p>
          <a:p>
            <a:pPr lvl="1"/>
            <a:r>
              <a:rPr lang="en-GB" sz="3900" dirty="0" err="1"/>
              <a:t>Dorobanti</a:t>
            </a:r>
            <a:r>
              <a:rPr lang="en-GB" sz="3900" dirty="0"/>
              <a:t> has lots of restaurants as well</a:t>
            </a:r>
          </a:p>
          <a:p>
            <a:pPr lvl="1"/>
            <a:r>
              <a:rPr lang="en-GB" sz="3900" dirty="0" err="1"/>
              <a:t>Odai</a:t>
            </a:r>
            <a:r>
              <a:rPr lang="en-GB" sz="3900" dirty="0"/>
              <a:t> and </a:t>
            </a:r>
            <a:r>
              <a:rPr lang="en-GB" sz="3900" dirty="0" err="1"/>
              <a:t>Gluesti</a:t>
            </a:r>
            <a:r>
              <a:rPr lang="en-GB" sz="3900" dirty="0"/>
              <a:t> are </a:t>
            </a:r>
            <a:r>
              <a:rPr lang="en-GB" sz="3900" dirty="0" err="1"/>
              <a:t>neighborhoods</a:t>
            </a:r>
            <a:r>
              <a:rPr lang="en-GB" sz="3900" dirty="0"/>
              <a:t> having least number of restaurants</a:t>
            </a:r>
          </a:p>
          <a:p>
            <a:endParaRPr lang="en-GB" sz="3200" dirty="0"/>
          </a:p>
          <a:p>
            <a:r>
              <a:rPr lang="en-GB" sz="7200" dirty="0"/>
              <a:t>From the heat maps, we can see that there are</a:t>
            </a:r>
          </a:p>
          <a:p>
            <a:pPr lvl="1"/>
            <a:r>
              <a:rPr lang="en-GB" sz="4300" dirty="0"/>
              <a:t>Too many restaurants in 2 km to the </a:t>
            </a:r>
            <a:r>
              <a:rPr lang="en-GB" sz="4300" dirty="0" err="1"/>
              <a:t>center</a:t>
            </a:r>
            <a:endParaRPr lang="en-GB" sz="4300" dirty="0"/>
          </a:p>
          <a:p>
            <a:pPr lvl="1"/>
            <a:r>
              <a:rPr lang="en-GB" sz="4300" dirty="0"/>
              <a:t>Enough restaurants between 2-4 km to the </a:t>
            </a:r>
            <a:r>
              <a:rPr lang="en-GB" sz="4300" dirty="0" err="1"/>
              <a:t>center</a:t>
            </a:r>
            <a:endParaRPr lang="en-GB" sz="4300" dirty="0"/>
          </a:p>
          <a:p>
            <a:pPr lvl="1"/>
            <a:r>
              <a:rPr lang="en-GB" sz="4300" dirty="0"/>
              <a:t>There are not many restaurants after 4 km to </a:t>
            </a:r>
            <a:r>
              <a:rPr lang="en-GB" sz="4300" dirty="0" err="1"/>
              <a:t>center</a:t>
            </a:r>
            <a:endParaRPr lang="en-GB" sz="4300" dirty="0"/>
          </a:p>
          <a:p>
            <a:pPr marL="537210" lvl="1" indent="0">
              <a:buNone/>
            </a:pPr>
            <a:endParaRPr lang="en-GB" sz="4300" dirty="0"/>
          </a:p>
          <a:p>
            <a:r>
              <a:rPr lang="en-GB" sz="5500" dirty="0"/>
              <a:t>From the six clusters, we can see that the top 5 restaurant types are</a:t>
            </a:r>
          </a:p>
          <a:p>
            <a:pPr lvl="1"/>
            <a:r>
              <a:rPr lang="en-GB" sz="3900" dirty="0"/>
              <a:t>Coffee shops</a:t>
            </a:r>
          </a:p>
          <a:p>
            <a:pPr lvl="1"/>
            <a:r>
              <a:rPr lang="en-GB" sz="3900" dirty="0"/>
              <a:t>Hotels</a:t>
            </a:r>
          </a:p>
          <a:p>
            <a:pPr lvl="1"/>
            <a:r>
              <a:rPr lang="en-GB" sz="3900" dirty="0"/>
              <a:t>Dessert shops</a:t>
            </a:r>
          </a:p>
          <a:p>
            <a:pPr lvl="1"/>
            <a:r>
              <a:rPr lang="en-GB" sz="3900" dirty="0"/>
              <a:t>Italian restaurants</a:t>
            </a:r>
          </a:p>
          <a:p>
            <a:pPr lvl="1"/>
            <a:r>
              <a:rPr lang="en-GB" sz="3900" dirty="0"/>
              <a:t>Pizza places</a:t>
            </a:r>
          </a:p>
          <a:p>
            <a:pPr marL="537210" lvl="1" indent="0">
              <a:buNone/>
            </a:pPr>
            <a:endParaRPr lang="en-GB" sz="3900" dirty="0"/>
          </a:p>
          <a:p>
            <a:r>
              <a:rPr lang="en-GB" sz="5500" dirty="0"/>
              <a:t>The predominance of Italian restaurant might be taken to mean that people in Bucharest are open to cuisines from other countries.</a:t>
            </a:r>
          </a:p>
          <a:p>
            <a:pPr lvl="1"/>
            <a:endParaRPr lang="en-US" sz="1600" dirty="0"/>
          </a:p>
          <a:p>
            <a:pPr lvl="0"/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 </a:t>
            </a:r>
            <a:r>
              <a:rPr lang="en-US" i="0"/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9892212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 INTERNAL"/>
  <p:tag name="BJHEADERFOOTERTEXTMARKING" val=" INTERNAL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isl xmlns:xsd="http://www.w3.org/2001/XMLSchema" xmlns:xsi="http://www.w3.org/2001/XMLSchema-instance" xmlns="http://www.boldonjames.com/2008/01/sie/internal/label" sislVersion="0" policy="0f5f6fd6-c367-489b-838a-644eeab267b2" origin="defaultValue">
  <element uid="id_classification_nonbusiness" value=""/>
</sisl>
</file>

<file path=customXml/item2.xml><?xml version="1.0" encoding="utf-8"?>
<WrappedLabelHistory xmlns:xsd="http://www.w3.org/2001/XMLSchema" xmlns:xsi="http://www.w3.org/2001/XMLSchema-instance" xmlns="http://www.boldonjames.com/2016/02/Classifier/internal/wrappedLabelHistory">
  <Value>PD94bWwgdmVyc2lvbj0iMS4wIiBlbmNvZGluZz0idXMtYXNjaWkiPz48bGFiZWxIaXN0b3J5IHhtbG5zOnhzZD0iaHR0cDovL3d3dy53My5vcmcvMjAwMS9YTUxTY2hlbWEiIHhtbG5zOnhzaT0iaHR0cDovL3d3dy53My5vcmcvMjAwMS9YTUxTY2hlbWEtaW5zdGFuY2UiIHhtbG5zPSJodHRwOi8vd3d3LmJvbGRvbmphbWVzLmNvbS8yMDE2LzAyL0NsYXNzaWZpZXIvaW50ZXJuYWwvbGFiZWxIaXN0b3J5Ij48aXRlbT48c2lzbCBzaXNsVmVyc2lvbj0iMCIgcG9saWN5PSIwZjVmNmZkNi1jMzY3LTQ4OWItODM4YS02NDRlZWFiMjY3YjIiIG9yaWdpbj0iZGVmYXVsdFZhbHVlIj48ZWxlbWVudCB1aWQ9ImlkX2NsYXNzaWZpY2F0aW9uX25vbmJ1c2luZXNzIiB2YWx1ZT0iIiB4bWxucz0iaHR0cDovL3d3dy5ib2xkb25qYW1lcy5jb20vMjAwOC8wMS9zaWUvaW50ZXJuYWwvbGFiZWwiIC8+PC9zaXNsPjxVc2VyTmFtZT5JTlRcdHVsYXkuY2FnbGF5YW48L1VzZXJOYW1lPjxEYXRlVGltZT4xMC8yNC8yMDE5IDg6Mzk6MDggQU08L0RhdGVUaW1lPjxMYWJlbFN0cmluZz5JbnRlcm5hbDwvTGFiZWxTdHJpbmc+PC9pdGVtPjwvbGFiZWxIaXN0b3J5Pg==</Value>
</WrappedLabelHistory>
</file>

<file path=customXml/itemProps1.xml><?xml version="1.0" encoding="utf-8"?>
<ds:datastoreItem xmlns:ds="http://schemas.openxmlformats.org/officeDocument/2006/customXml" ds:itemID="{BFBF32A5-91FB-493D-81A9-A43CB7E20C76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FB015A76-2FAD-4653-AF21-E0D9161A2C77}">
  <ds:schemaRefs>
    <ds:schemaRef ds:uri="http://www.w3.org/2001/XMLSchema"/>
    <ds:schemaRef ds:uri="http://www.boldonjames.com/2016/02/Classifier/internal/wrappedLabelHistory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96</TotalTime>
  <Words>851</Words>
  <Application>Microsoft Macintosh PowerPoint</Application>
  <PresentationFormat>On-screen Show (4:3)</PresentationFormat>
  <Paragraphs>123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Century Gothic</vt:lpstr>
      <vt:lpstr>Times New Roman</vt:lpstr>
      <vt:lpstr>Verdana</vt:lpstr>
      <vt:lpstr>Wingdings 2</vt:lpstr>
      <vt:lpstr>Verve</vt:lpstr>
      <vt:lpstr>Opening Turkish Restaurant in Bucharest</vt:lpstr>
      <vt:lpstr>Business Problem</vt:lpstr>
      <vt:lpstr>Data Sources</vt:lpstr>
      <vt:lpstr>Methodology</vt:lpstr>
      <vt:lpstr>Methodology</vt:lpstr>
      <vt:lpstr>Methodology</vt:lpstr>
      <vt:lpstr>Methodology - Clustering</vt:lpstr>
      <vt:lpstr>Methodology - Clustering</vt:lpstr>
      <vt:lpstr>Results</vt:lpstr>
      <vt:lpstr>Discussions </vt:lpstr>
      <vt:lpstr>Discussions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Turkish Restaurant in Bucharest</dc:title>
  <dc:creator>Tulay Caglayan</dc:creator>
  <cp:lastModifiedBy>Elizabeth Abati</cp:lastModifiedBy>
  <cp:revision>71</cp:revision>
  <dcterms:created xsi:type="dcterms:W3CDTF">2019-10-24T08:32:47Z</dcterms:created>
  <dcterms:modified xsi:type="dcterms:W3CDTF">2020-07-18T11:26:44Z</dcterms:modified>
  <cp:category>[BJ_CEBRO_INTERNAL]  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1fb7a7c4-d990-463d-80b1-323a83e95782</vt:lpwstr>
  </property>
  <property fmtid="{D5CDD505-2E9C-101B-9397-08002B2CF9AE}" pid="3" name="bjDocumentLabelXML">
    <vt:lpwstr>&lt;?xml version="1.0" encoding="us-ascii"?&gt;&lt;sisl xmlns:xsd="http://www.w3.org/2001/XMLSchema" xmlns:xsi="http://www.w3.org/2001/XMLSchema-instance" sislVersion="0" policy="0f5f6fd6-c367-489b-838a-644eeab267b2" origin="defaultValue" xmlns="http://www.boldonj</vt:lpwstr>
  </property>
  <property fmtid="{D5CDD505-2E9C-101B-9397-08002B2CF9AE}" pid="4" name="bjDocumentLabelXML-0">
    <vt:lpwstr>ames.com/2008/01/sie/internal/label"&gt;&lt;element uid="id_classification_nonbusiness" value="" /&gt;&lt;/sisl&gt;</vt:lpwstr>
  </property>
  <property fmtid="{D5CDD505-2E9C-101B-9397-08002B2CF9AE}" pid="5" name="bjDocumentSecurityLabel">
    <vt:lpwstr>Internal</vt:lpwstr>
  </property>
  <property fmtid="{D5CDD505-2E9C-101B-9397-08002B2CF9AE}" pid="6" name="bjSaver">
    <vt:lpwstr>+G3tC6QqTDK79645Qm2CLXtZFQe5hGdr</vt:lpwstr>
  </property>
  <property fmtid="{D5CDD505-2E9C-101B-9397-08002B2CF9AE}" pid="7" name="bjLabelHistoryID">
    <vt:lpwstr>{FB015A76-2FAD-4653-AF21-E0D9161A2C77}</vt:lpwstr>
  </property>
</Properties>
</file>